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7" r:id="rId10"/>
    <p:sldId id="299" r:id="rId11"/>
    <p:sldId id="300" r:id="rId12"/>
    <p:sldId id="301" r:id="rId13"/>
    <p:sldId id="318" r:id="rId14"/>
    <p:sldId id="302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2" r:id="rId37"/>
    <p:sldId id="281" r:id="rId38"/>
    <p:sldId id="284" r:id="rId39"/>
    <p:sldId id="285" r:id="rId40"/>
    <p:sldId id="316" r:id="rId41"/>
    <p:sldId id="286" r:id="rId42"/>
    <p:sldId id="321" r:id="rId43"/>
    <p:sldId id="263" r:id="rId44"/>
    <p:sldId id="32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910208"/>
        <c:axId val="58911744"/>
      </c:lineChart>
      <c:catAx>
        <c:axId val="589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1744"/>
        <c:crosses val="autoZero"/>
        <c:auto val="1"/>
        <c:lblAlgn val="ctr"/>
        <c:lblOffset val="100"/>
        <c:noMultiLvlLbl val="0"/>
      </c:catAx>
      <c:valAx>
        <c:axId val="58911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1"/>
          <c:w val="0.17812259880558406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3"/>
          <c:w val="0.95812992125984264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551616"/>
        <c:axId val="67553152"/>
      </c:barChart>
      <c:catAx>
        <c:axId val="6755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3152"/>
        <c:crosses val="autoZero"/>
        <c:auto val="1"/>
        <c:lblAlgn val="ctr"/>
        <c:lblOffset val="100"/>
        <c:noMultiLvlLbl val="0"/>
      </c:catAx>
      <c:valAx>
        <c:axId val="6755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59"/>
          <c:w val="0.56545893719806761"/>
          <c:h val="9.42231053925830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0.63000000000000012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8750848"/>
        <c:axId val="78752384"/>
      </c:barChart>
      <c:catAx>
        <c:axId val="787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752384"/>
        <c:crosses val="autoZero"/>
        <c:auto val="1"/>
        <c:lblAlgn val="ctr"/>
        <c:lblOffset val="100"/>
        <c:noMultiLvlLbl val="0"/>
      </c:catAx>
      <c:valAx>
        <c:axId val="78752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crossAx val="787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6479488"/>
        <c:axId val="80130816"/>
      </c:barChart>
      <c:catAx>
        <c:axId val="7647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0130816"/>
        <c:crosses val="autoZero"/>
        <c:auto val="1"/>
        <c:lblAlgn val="ctr"/>
        <c:lblOffset val="100"/>
        <c:noMultiLvlLbl val="0"/>
      </c:catAx>
      <c:valAx>
        <c:axId val="8013081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647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41"/>
          <c:y val="0.1738920440684607"/>
          <c:w val="0.76105647145669297"/>
          <c:h val="0.770545228189885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0.32000000000000006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8.0000000000000016E-2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4095360"/>
        <c:axId val="84096896"/>
      </c:barChart>
      <c:catAx>
        <c:axId val="84095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6896"/>
        <c:crosses val="autoZero"/>
        <c:auto val="1"/>
        <c:lblAlgn val="ctr"/>
        <c:lblOffset val="100"/>
        <c:noMultiLvlLbl val="0"/>
      </c:catAx>
      <c:valAx>
        <c:axId val="84096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131840"/>
        <c:axId val="84133376"/>
      </c:barChart>
      <c:catAx>
        <c:axId val="84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  <c:noMultiLvlLbl val="0"/>
      </c:catAx>
      <c:valAx>
        <c:axId val="841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  <c:noMultiLvlLbl val="0"/>
      </c:catAx>
      <c:valAx>
        <c:axId val="845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  <c:noMultiLvlLbl val="0"/>
      </c:catAx>
      <c:valAx>
        <c:axId val="8463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7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69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91E-2"/>
                  <c:y val="4.66982799313682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83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1983744"/>
        <c:axId val="61985536"/>
      </c:lineChart>
      <c:catAx>
        <c:axId val="619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985536"/>
        <c:crosses val="autoZero"/>
        <c:auto val="1"/>
        <c:lblAlgn val="ctr"/>
        <c:lblOffset val="100"/>
        <c:noMultiLvlLbl val="0"/>
      </c:catAx>
      <c:valAx>
        <c:axId val="61985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19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12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93E-2"/>
                  <c:y val="4.1226997051504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85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7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418752"/>
        <c:axId val="63420288"/>
      </c:lineChart>
      <c:catAx>
        <c:axId val="6341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420288"/>
        <c:crosses val="autoZero"/>
        <c:auto val="1"/>
        <c:lblAlgn val="ctr"/>
        <c:lblOffset val="100"/>
        <c:noMultiLvlLbl val="0"/>
      </c:catAx>
      <c:valAx>
        <c:axId val="63420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341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887E-2"/>
          <c:w val="0.93650177607580476"/>
          <c:h val="0.77362542750338026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149632"/>
        <c:axId val="90151552"/>
      </c:lineChart>
      <c:catAx>
        <c:axId val="9014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90151552"/>
        <c:crosses val="autoZero"/>
        <c:auto val="1"/>
        <c:lblAlgn val="ctr"/>
        <c:lblOffset val="100"/>
        <c:noMultiLvlLbl val="0"/>
      </c:catAx>
      <c:valAx>
        <c:axId val="90151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901496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2396855265481605E-2"/>
          <c:y val="0.12858450833180737"/>
          <c:w val="0.92032689468503937"/>
          <c:h val="0.786123044652863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696128"/>
        <c:axId val="130985344"/>
      </c:barChart>
      <c:catAx>
        <c:axId val="10969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0985344"/>
        <c:crosses val="autoZero"/>
        <c:auto val="1"/>
        <c:lblAlgn val="ctr"/>
        <c:lblOffset val="100"/>
        <c:noMultiLvlLbl val="0"/>
      </c:catAx>
      <c:valAx>
        <c:axId val="130985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9696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04213216803402E-2"/>
          <c:y val="4.1642153221413354E-2"/>
          <c:w val="0.85390895669291333"/>
          <c:h val="0.86900985057764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755328"/>
        <c:axId val="130988672"/>
      </c:barChart>
      <c:catAx>
        <c:axId val="12275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0988672"/>
        <c:crosses val="autoZero"/>
        <c:auto val="1"/>
        <c:lblAlgn val="ctr"/>
        <c:lblOffset val="100"/>
        <c:noMultiLvlLbl val="0"/>
      </c:catAx>
      <c:valAx>
        <c:axId val="130988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2755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6"/>
          <c:y val="0.28609619303049993"/>
          <c:w val="9.7738312007874015E-2"/>
          <c:h val="0.409057430545187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634710807134507E-2"/>
          <c:y val="4.4331024621057438E-2"/>
          <c:w val="0.85390895669291389"/>
          <c:h val="0.86900985057764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436352"/>
        <c:axId val="154438272"/>
      </c:barChart>
      <c:catAx>
        <c:axId val="15443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4438272"/>
        <c:crosses val="autoZero"/>
        <c:auto val="1"/>
        <c:lblAlgn val="ctr"/>
        <c:lblOffset val="100"/>
        <c:noMultiLvlLbl val="0"/>
      </c:catAx>
      <c:valAx>
        <c:axId val="154438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44363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16"/>
          <c:w val="9.7738312007874084E-2"/>
          <c:h val="0.409057430545187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83981299212592E-2"/>
          <c:y val="2.5751905404041254E-2"/>
          <c:w val="0.91736601870078738"/>
          <c:h val="0.78989611282627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5260416"/>
        <c:axId val="155261952"/>
      </c:barChart>
      <c:catAx>
        <c:axId val="155260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55261952"/>
        <c:crosses val="autoZero"/>
        <c:auto val="1"/>
        <c:lblAlgn val="ctr"/>
        <c:lblOffset val="100"/>
        <c:noMultiLvlLbl val="0"/>
      </c:catAx>
      <c:valAx>
        <c:axId val="155261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5526041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#how-is-spotify-contributing-to-the-music-business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58115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28800" y="161925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368550" y="169545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857500" y="184785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7633765"/>
              </p:ext>
            </p:extLst>
          </p:nvPr>
        </p:nvGraphicFramePr>
        <p:xfrm>
          <a:off x="1842122" y="12987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142163" y="18594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9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20345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4648200" y="1790700"/>
            <a:ext cx="661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Menschen, die für ihre Information keine Zeitung mehr lesen</a:t>
            </a:r>
          </a:p>
        </p:txBody>
      </p: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Standardfernsehen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konventionelles 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796590"/>
          </a:xfrm>
        </p:spPr>
        <p:txBody>
          <a:bodyPr/>
          <a:lstStyle/>
          <a:p>
            <a:r>
              <a:rPr lang="de-DE" dirty="0"/>
              <a:t>Viele seriöse Quellen </a:t>
            </a:r>
          </a:p>
          <a:p>
            <a:r>
              <a:rPr lang="de-DE" dirty="0"/>
              <a:t>Wissenschaftliche Arbeiten</a:t>
            </a:r>
          </a:p>
          <a:p>
            <a:r>
              <a:rPr lang="de-DE" dirty="0"/>
              <a:t>Aktualität</a:t>
            </a:r>
          </a:p>
          <a:p>
            <a:r>
              <a:rPr lang="de-DE" dirty="0"/>
              <a:t>Tief in die Materie einsteigen</a:t>
            </a:r>
          </a:p>
          <a:p>
            <a:r>
              <a:rPr lang="de-DE" dirty="0"/>
              <a:t>Lernvideos und Tutorials</a:t>
            </a:r>
          </a:p>
          <a:p>
            <a:r>
              <a:rPr lang="de-DE" dirty="0"/>
              <a:t>Gewichtsersparnis</a:t>
            </a:r>
          </a:p>
          <a:p>
            <a:r>
              <a:rPr lang="de-DE" dirty="0"/>
              <a:t>Abwechslungsreiches, </a:t>
            </a:r>
          </a:p>
          <a:p>
            <a:pPr marL="0" indent="0">
              <a:buNone/>
            </a:pPr>
            <a:r>
              <a:rPr lang="de-DE" dirty="0"/>
              <a:t>spielerisches Lernen durch Apps/Tool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88" y="4450704"/>
            <a:ext cx="3230360" cy="21535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03" y="1486324"/>
            <a:ext cx="5980152" cy="3071604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24476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Neuerscheinungen als E-Book früher verfügbar</a:t>
            </a:r>
          </a:p>
          <a:p>
            <a:r>
              <a:rPr lang="de-DE" dirty="0"/>
              <a:t>Günstiger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Bücher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6738" y="2264660"/>
            <a:ext cx="8244554" cy="4183876"/>
          </a:xfrm>
          <a:prstGeom prst="rect">
            <a:avLst/>
          </a:prstGeom>
          <a:noFill/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3208" y="167549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582" y="5057596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415" y="1672582"/>
            <a:ext cx="2669069" cy="315993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2707" y="400462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273177418"/>
              </p:ext>
            </p:extLst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028540"/>
              </p:ext>
            </p:extLst>
          </p:nvPr>
        </p:nvGraphicFramePr>
        <p:xfrm>
          <a:off x="6755642" y="1774209"/>
          <a:ext cx="3971498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293220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69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1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br>
              <a:rPr lang="de-DE" dirty="0"/>
            </a:br>
            <a:r>
              <a:rPr lang="de-DE" sz="2000" dirty="0"/>
              <a:t>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620</Words>
  <Application>Microsoft Office PowerPoint</Application>
  <PresentationFormat>Breitbild</PresentationFormat>
  <Paragraphs>207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8" baseType="lpstr">
      <vt:lpstr>Arial</vt:lpstr>
      <vt:lpstr>Corbel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 Gründe für Zeitungssterben Zeitung                    Internet</vt:lpstr>
      <vt:lpstr>Nachteile: gedruckte Zeitung  Zeitung                    Internet</vt:lpstr>
      <vt:lpstr>Vorteile: Online-Zeitung  Zeitung                    Internet</vt:lpstr>
      <vt:lpstr>Nachteile: Online-Zeitungen  Zeitung                    Internet</vt:lpstr>
      <vt:lpstr>Zeitungen  Zeitung                    Internet</vt:lpstr>
      <vt:lpstr>Zeitungen  Zeitung                    Internet</vt:lpstr>
      <vt:lpstr>Zeitungen  Zeitung                    Internet</vt:lpstr>
      <vt:lpstr>Internet  Zeitung                    Internet</vt:lpstr>
      <vt:lpstr>Zeitungen  Zeitung                    Internet</vt:lpstr>
      <vt:lpstr>Vorteile: Internetfernsehen  Fernsehen                  Internet</vt:lpstr>
      <vt:lpstr>Vorteile: Internetfernsehen   Fernsehen                  Internet</vt:lpstr>
      <vt:lpstr>Nachteile: Standardfernsehen  Fernsehen                  Internet</vt:lpstr>
      <vt:lpstr>Mediennutzung aktuell  Fernsehen                  Internet</vt:lpstr>
      <vt:lpstr>Vorteile: Internetradio  Radio                  Internet</vt:lpstr>
      <vt:lpstr>Nachteile: konventionelles Radio  Radio  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Jenny</cp:lastModifiedBy>
  <cp:revision>128</cp:revision>
  <dcterms:created xsi:type="dcterms:W3CDTF">2016-11-04T12:23:45Z</dcterms:created>
  <dcterms:modified xsi:type="dcterms:W3CDTF">2016-11-20T00:07:55Z</dcterms:modified>
</cp:coreProperties>
</file>